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56" r:id="rId31"/>
    <p:sldId id="257" r:id="rId32"/>
    <p:sldId id="258" r:id="rId33"/>
    <p:sldId id="259" r:id="rId34"/>
    <p:sldId id="260" r:id="rId35"/>
    <p:sldId id="261" r:id="rId36"/>
    <p:sldId id="291" r:id="rId37"/>
    <p:sldId id="292" r:id="rId38"/>
    <p:sldId id="293" r:id="rId39"/>
    <p:sldId id="294" r:id="rId40"/>
    <p:sldId id="295" r:id="rId41"/>
    <p:sldId id="30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EFAF4"/>
    <a:srgbClr val="1157BF"/>
    <a:srgbClr val="1362D7"/>
    <a:srgbClr val="D24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1E1C-61F9-4444-A64F-D3125A738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8497E-24E0-46CE-9E53-5C545B659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BD110-B184-465F-A5A7-EEF471F1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83B7-DD59-4A1D-A81D-37F08800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43DA-63D8-49E4-980E-F2146507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1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CCE-F397-4F62-BFDE-8FC15161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ED810-7BAE-460B-9A47-BEC3994F8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C5E6-00F4-4B72-B209-6A73FEAC6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B94FE-C030-4737-8818-823ABC54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2ADDE-DB45-4E7D-9E7E-1612364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3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826D2-94BF-4A63-BC80-B42645286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D2FCB-8B6D-4F30-AE20-B6336BBBA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74603-BB86-4CE8-A68E-E3E4666C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32891-1505-40B2-8A06-FC5CBCD1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3BF11-578D-4230-844A-B7CF006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0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B691-0E89-40D3-895B-54995048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CE56-9066-440D-860E-EDD10BEDB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55E28-CB10-4780-B26F-D9CF7DF32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5249D-DAFD-4412-AD1A-CA398A97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F5C9-7B54-424D-A542-09B36821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1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F8C-D71A-42EC-9023-7961E8AE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D26F6-0641-433A-BA7E-6744499F8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8FA7-CE43-4297-9E98-380181E2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33770-9F6C-43C1-91F0-85771A70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C6A6-E0B9-45C4-9B24-189AD8FC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3D9D-C07B-4FDE-B89D-CE1ABD25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2BEE-2419-46E4-8351-C568ED4F8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72762-C493-4719-AE5F-651912006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7B505-B564-4574-BEDC-8223E46D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11FF-BD37-4131-B2FF-1DCBB94D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E2C3-98C4-475B-8173-D83DBC9B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5E16-14B7-4F71-AB21-1739EB52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7951B-3E1B-4075-85A4-B312A88A9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58BA6-954C-4C0F-A088-814AB382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4F701-0D12-4091-8F8D-D66473E3C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B95BD-9003-4A88-815B-E8DB2A6D9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F5054-1C99-4DBA-9EC9-6F5B8722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4C144-23DB-422C-80B1-237A61FC7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54D16-7F81-4E7F-90EF-2C071A38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9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9674-C6C3-42C0-ABB0-623DAD12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497F2-6C1E-4F72-98CD-89FA3925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85D6B-F7F5-4E93-AED8-FB7229F3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8F90A-3D43-46D5-BC6A-F8E21155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150CD-EFAE-4CF3-91DA-47CC079B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F9146-E1C3-4B40-8409-B9FF3F93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71010-CEE9-45CE-A984-6FFF748F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6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0AD0-28A0-4AB9-B212-0FADDB27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5548-4704-40F6-9039-40F681A58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3B28-8267-44EF-BA17-776E65BE9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E511D-1916-45B5-8C34-A03CDC94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14D86-C9D2-450C-92FD-F2CC6325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B2869-DBE5-4686-8078-D367C125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AD1A-485D-48F5-85F6-B1B42A6E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D0CF1-DB4E-4C3A-9BDA-EED59F85D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5A553-4BAB-4C41-803C-615ED9673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EEB96-57F6-4779-981B-DC27EE9E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B2F31-63C5-46F1-8729-B8F13220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1A78F-7F61-449F-8003-834A1276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1C683-0316-4593-816A-F5ED4B71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917E2-03D1-4E2D-A9F7-FA34098E4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F689B-6927-4866-A04E-A9308B398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6B43-F91E-4DED-80A4-0D3322F5F331}" type="datetimeFigureOut">
              <a:rPr lang="en-US" smtClean="0"/>
              <a:t>07-02-2022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48D-58F0-4D0A-AD66-32180011C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47E5F-B184-47D8-A33E-607F351C4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8F22-ABDC-4E04-B0DA-026C494F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Array/fin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563F-EBFC-4284-971D-24D086887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393681">
            <a:off x="1403928" y="174119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9321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D80F-4312-40F1-BC42-2F7FAB7F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The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Spread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Operator in ES6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9D550-7B8E-4043-9E9F-F2B225A5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799997"/>
            <a:ext cx="8230749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2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DD5F-8FC3-4ACF-8C38-0D8DB370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Iterating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 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3795-5F1A-4AAE-9766-97C5F52F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106"/>
            <a:ext cx="12192000" cy="29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6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7489-8E95-4E51-A56C-3DED82EA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Joining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 Arrays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DC9C9-5963-47DA-AD4E-4B115D24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265"/>
            <a:ext cx="12192000" cy="33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9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CA43-B8AE-4098-B017-11C506AD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Sorting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Arrays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D536C-563D-48DB-9C2D-4AC99269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496"/>
            <a:ext cx="12192000" cy="165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0A96A-7E81-41EE-8305-477D1B4C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5208"/>
            <a:ext cx="12192000" cy="41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6AC-3E48-432D-B1D3-961E2A40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Testing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the Elements of 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AF5FE-02DF-49F2-A573-06900EAF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63"/>
            <a:ext cx="12192000" cy="2537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4C0C1-8B9A-47EB-AA01-428A018B2F62}"/>
              </a:ext>
            </a:extLst>
          </p:cNvPr>
          <p:cNvSpPr txBox="1"/>
          <p:nvPr/>
        </p:nvSpPr>
        <p:spPr>
          <a:xfrm>
            <a:off x="0" y="3994417"/>
            <a:ext cx="719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Every method will run over all the items and will stop once it received 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65E6D-4D32-4E89-939F-3904D24F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5127"/>
            <a:ext cx="12192000" cy="21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BEC9-C522-4D20-B89C-4817C11E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61"/>
            <a:ext cx="10515600" cy="5400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Filtering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114D-D685-4C62-94B5-308E2521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329"/>
            <a:ext cx="12192000" cy="2531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CDA30-F0C2-4E50-ADC1-587B86B8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698"/>
            <a:ext cx="12192000" cy="27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E8B0-87FC-469A-83B6-18F828B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99"/>
            <a:ext cx="10515600" cy="56774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Mapping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A70C-5AC8-411D-B802-2DD308B3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979"/>
            <a:ext cx="12192000" cy="36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36AA-778B-4090-A1EA-1A383289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Reducing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4CCB-77BE-4CB3-BAC5-234A4DD2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217"/>
            <a:ext cx="12192000" cy="49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8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A7E3-12CF-417C-8058-E91080CB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Exercise 1- Array from Range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886C0-7C71-4971-BC19-108A7B67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728"/>
            <a:ext cx="12192000" cy="2394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9DCF6-B679-4E6C-B0BB-07B3BD43A613}"/>
              </a:ext>
            </a:extLst>
          </p:cNvPr>
          <p:cNvSpPr txBox="1"/>
          <p:nvPr/>
        </p:nvSpPr>
        <p:spPr>
          <a:xfrm>
            <a:off x="1052945" y="5033818"/>
            <a:ext cx="364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Implement function arrayFromRange</a:t>
            </a:r>
          </a:p>
        </p:txBody>
      </p:sp>
    </p:spTree>
    <p:extLst>
      <p:ext uri="{BB962C8B-B14F-4D97-AF65-F5344CB8AC3E}">
        <p14:creationId xmlns:p14="http://schemas.microsoft.com/office/powerpoint/2010/main" val="209311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6385-6888-48D4-8D7B-3B327BBB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31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74B1F-4B63-4EEA-8F3C-B414015B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545"/>
            <a:ext cx="12192000" cy="3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1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22B0-30A4-437C-887F-12963AC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24C8F"/>
                </a:solidFill>
              </a:rPr>
              <a:t>What we will learn about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E55D-7C18-4AE0-AC56-1075CDCBD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6501984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8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A963-0180-4C9A-B49E-953F2408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 Exercise 2- Includes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05FB1-CF9F-4E7F-96CC-87DD5A20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521"/>
            <a:ext cx="12192000" cy="1840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75693-CE21-4132-BDB8-3CEE498960F2}"/>
              </a:ext>
            </a:extLst>
          </p:cNvPr>
          <p:cNvSpPr txBox="1"/>
          <p:nvPr/>
        </p:nvSpPr>
        <p:spPr>
          <a:xfrm>
            <a:off x="1330036" y="4784436"/>
            <a:ext cx="436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Implement Include method return true/false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BED6D-CBEC-49AC-B749-14289333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6" y="5164804"/>
            <a:ext cx="712569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B46C-B53F-4670-8EF5-41F7550E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44108-4BE0-41E1-BB60-C214BAF4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991"/>
            <a:ext cx="12192000" cy="38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6F5B-78E5-471B-A493-FD11411C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0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Exercise 3- Except</a:t>
            </a:r>
            <a:endParaRPr lang="en-US" dirty="0">
              <a:solidFill>
                <a:srgbClr val="FEFAF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31518-7D08-47D2-AB73-3873CE6B9580}"/>
              </a:ext>
            </a:extLst>
          </p:cNvPr>
          <p:cNvSpPr txBox="1"/>
          <p:nvPr/>
        </p:nvSpPr>
        <p:spPr>
          <a:xfrm>
            <a:off x="0" y="5116946"/>
            <a:ext cx="674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Function take two array , that return new array except the second one</a:t>
            </a:r>
          </a:p>
          <a:p>
            <a:r>
              <a:rPr lang="en-US" dirty="0">
                <a:solidFill>
                  <a:srgbClr val="FEFAF4"/>
                </a:solidFill>
              </a:rPr>
              <a:t>Implement the except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C64BD-61B5-45D2-9A65-189922BC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054"/>
            <a:ext cx="12192000" cy="29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9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9B06-1DF9-4506-ABDE-11E06244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F8B8-F163-4431-83FF-9554D784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92"/>
            <a:ext cx="12192000" cy="45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DB01-2A8C-4247-A7DA-4272CCA0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527"/>
            <a:ext cx="10515600" cy="75550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 Exercise 4- - Count Occurrences</a:t>
            </a:r>
            <a:br>
              <a:rPr lang="en-US" b="1" i="0" dirty="0">
                <a:solidFill>
                  <a:srgbClr val="FEFAF4"/>
                </a:solidFill>
                <a:effectLst/>
                <a:latin typeface="Proxima"/>
              </a:rPr>
            </a:b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95E9B6-F4F8-4880-902F-421347B1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97"/>
            <a:ext cx="12192000" cy="31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0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289E-3B74-484F-84CD-FC088193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62"/>
            <a:ext cx="10515600" cy="7062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71084-925E-4A53-AAC9-71DE91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32"/>
            <a:ext cx="12192000" cy="54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384B-047A-491E-B0AE-0311BBC9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937202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 Exercise 6- Get Max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3143F-68D7-462A-ADDC-D69D4767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978"/>
            <a:ext cx="12192000" cy="36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4D9E-A23B-4C0B-8C29-C943EFAE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62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30335-B477-42A9-99BD-FEE339F0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432"/>
            <a:ext cx="12192000" cy="51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46E5-B05D-4A5A-A57D-9492FF33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16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Exercise 7- Movies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7D5A0-48B1-4D52-87AB-3727CB08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1242707"/>
            <a:ext cx="771632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0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73FC-0CEA-4C41-9613-A8502F2E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507"/>
            <a:ext cx="10515600" cy="79865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F7F8-215E-4C22-83A7-52F79B03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857"/>
            <a:ext cx="12192000" cy="4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4FC5-D0B0-485F-A7C4-FF671ED2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D24C8F"/>
                </a:solidFill>
              </a:rPr>
              <a:t>Adding</a:t>
            </a:r>
            <a:r>
              <a:rPr lang="en-US" b="1" dirty="0"/>
              <a:t> </a:t>
            </a:r>
            <a:r>
              <a:rPr lang="en-US" b="1" dirty="0">
                <a:solidFill>
                  <a:srgbClr val="FEFAF4"/>
                </a:solidFill>
              </a:rPr>
              <a:t>Element (push, unshift, splice)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7F9CF-11A4-4EE3-8FD8-583DA52A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574"/>
            <a:ext cx="3924848" cy="5013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6E5B-4EEA-4F24-9B5E-FCDBDA82DA9A}"/>
              </a:ext>
            </a:extLst>
          </p:cNvPr>
          <p:cNvSpPr txBox="1"/>
          <p:nvPr/>
        </p:nvSpPr>
        <p:spPr>
          <a:xfrm>
            <a:off x="0" y="1475242"/>
            <a:ext cx="361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We already know that array is object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7B388-A1D4-4967-90CC-56F8848D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86" y="1844574"/>
            <a:ext cx="3943900" cy="371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317AF2-4935-4A02-A427-5364EF59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86" y="2216101"/>
            <a:ext cx="3943900" cy="145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8F2203-52DF-46C1-B4EB-FDA04F822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5" y="3090584"/>
            <a:ext cx="3810014" cy="809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E9B613-5FCD-41E6-9EC1-E3DA122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87" y="3673629"/>
            <a:ext cx="3943900" cy="1428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E66CA7-5A1A-445B-9F52-A0D2C5731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86" y="3902260"/>
            <a:ext cx="3810014" cy="12003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005FD2-7151-4A7D-915B-065C06DBF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086" y="5102578"/>
            <a:ext cx="3943900" cy="12112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11936E-1399-45CF-BE13-417F2A92E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86" y="5102578"/>
            <a:ext cx="3810013" cy="11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D339-2CDC-4582-ADF8-092D72F9C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651781"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89AA-21E1-42E3-818B-5B6438D0C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41" y="4159458"/>
            <a:ext cx="396295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5056-F573-4899-8983-1B8094AB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 Function Declarations vs Expressions</a:t>
            </a:r>
            <a:br>
              <a:rPr lang="en-US" b="1" i="0" dirty="0">
                <a:solidFill>
                  <a:schemeClr val="bg1"/>
                </a:solidFill>
                <a:effectLst/>
                <a:latin typeface="Proxima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6BC82-DE41-48E8-8D61-0F7F5C4AC112}"/>
              </a:ext>
            </a:extLst>
          </p:cNvPr>
          <p:cNvSpPr txBox="1"/>
          <p:nvPr/>
        </p:nvSpPr>
        <p:spPr>
          <a:xfrm>
            <a:off x="838200" y="1431636"/>
            <a:ext cx="4102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There is two ways to declare a functions: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Function Declaration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Function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DF143-D7B2-4051-AB9B-04BB976B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44" y="1507458"/>
            <a:ext cx="5696745" cy="336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7F1E2-C5D8-42EC-910F-5DB7253D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44" y="4870252"/>
            <a:ext cx="5696744" cy="1987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200F9-CEC0-44B2-9DD6-07E89BBF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82473"/>
            <a:ext cx="5929460" cy="27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2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89A3-E65D-4E0E-834A-64BED830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Deferent between Function declaration (FD) and Expressions Functions (EF)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70EE2-7946-466C-B05E-41A4F5F71396}"/>
              </a:ext>
            </a:extLst>
          </p:cNvPr>
          <p:cNvSpPr txBox="1"/>
          <p:nvPr/>
        </p:nvSpPr>
        <p:spPr>
          <a:xfrm>
            <a:off x="147781" y="1898488"/>
            <a:ext cx="9637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FD u can call the function before the definition of the function.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this happen!, because the JavaScript engine before execution the code take all functions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And put them at the top of the document. And that what we called (Hoisting).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E19EF-062C-4B64-9D34-FF67F110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618"/>
            <a:ext cx="12192000" cy="36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A2D6-E860-40B5-BA34-9C0B50D1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73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Arguments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7A453-E657-473E-8BD8-9B6FD66AD10A}"/>
              </a:ext>
            </a:extLst>
          </p:cNvPr>
          <p:cNvSpPr txBox="1"/>
          <p:nvPr/>
        </p:nvSpPr>
        <p:spPr>
          <a:xfrm>
            <a:off x="490195" y="1834427"/>
            <a:ext cx="10289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argument in function are dynamics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 JavaScript u can pass less argument in the function, by default the value will be undefined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We can pass additional argument to the function JavaScript will ignore the rest of undefined.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Every function in JavaScript have a special object is arguments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D5CA7-33B9-462A-893C-9A5D08C4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5382"/>
            <a:ext cx="6456218" cy="3052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EFA63-5BDF-4870-9E97-26FED5C4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05" y="3671854"/>
            <a:ext cx="4334480" cy="76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252575-C816-4E4A-BF9D-28EC05EC3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506" y="4423408"/>
            <a:ext cx="4334479" cy="85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1E744-EBDC-4A81-8E0B-AB1E0B41F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218" y="5329594"/>
            <a:ext cx="5735782" cy="15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28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D454-ED3E-4D79-8C1F-AAFBD3E2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578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The Rest Operator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E65F4-AC5F-4AF7-A803-3A2CF50E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70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562FB-B9F6-458D-A0F9-ABB972A8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560"/>
            <a:ext cx="12192000" cy="2470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48861-72FD-4961-BCB4-2A4D94B82583}"/>
              </a:ext>
            </a:extLst>
          </p:cNvPr>
          <p:cNvSpPr txBox="1"/>
          <p:nvPr/>
        </p:nvSpPr>
        <p:spPr>
          <a:xfrm>
            <a:off x="498764" y="6179127"/>
            <a:ext cx="827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Rest operator … </a:t>
            </a:r>
            <a:r>
              <a:rPr lang="en-US" dirty="0">
                <a:solidFill>
                  <a:schemeClr val="bg1"/>
                </a:solidFill>
              </a:rPr>
              <a:t>convert all the input that we are sending to function to array of values</a:t>
            </a:r>
          </a:p>
        </p:txBody>
      </p:sp>
    </p:spTree>
    <p:extLst>
      <p:ext uri="{BB962C8B-B14F-4D97-AF65-F5344CB8AC3E}">
        <p14:creationId xmlns:p14="http://schemas.microsoft.com/office/powerpoint/2010/main" val="351841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F329-8D1D-49A1-81C0-F574D04E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53"/>
            <a:ext cx="10515600" cy="5769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Default Parameters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A448B-E55B-45FA-9A0F-44650930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830"/>
            <a:ext cx="12192000" cy="22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7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439F-A99F-401B-BD9D-7EA70456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343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Getters and Setters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7A0AE-2587-4966-A14E-07D862D0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833633"/>
            <a:ext cx="772585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22D2-3A42-4AE8-A383-3BC9AF2C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63"/>
            <a:ext cx="10515600" cy="75882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Try and Cath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0FAFE-A7E1-4725-8E74-C8DE3F5C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12" y="846888"/>
            <a:ext cx="6749175" cy="59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8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9709-0076-434F-BFA0-8FA7D7AC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69705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Local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5F536-D3EE-4049-934E-A618C485E7C1}"/>
              </a:ext>
            </a:extLst>
          </p:cNvPr>
          <p:cNvSpPr txBox="1"/>
          <p:nvPr/>
        </p:nvSpPr>
        <p:spPr>
          <a:xfrm>
            <a:off x="121516" y="6409870"/>
            <a:ext cx="501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The scope is about where the variable is accessible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FFDD2-7A1A-4254-B820-9AD475552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855"/>
            <a:ext cx="12192000" cy="1750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AECCF-3F1E-495D-92A5-FBF74452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9882"/>
            <a:ext cx="12192000" cy="23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0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C80A-C6AC-4407-B45E-CA8B65CD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018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Global Scope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124BE-51F7-42BC-8F26-77B99487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190"/>
            <a:ext cx="12192000" cy="1659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F4FE8-5976-4792-B311-868AF615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5788"/>
            <a:ext cx="12192000" cy="1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A445-5102-4B3D-8768-CC83A136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 </a:t>
            </a:r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Finding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Elements (Primitives types)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7BC73-6F10-489F-A029-1C91A275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847"/>
            <a:ext cx="10345594" cy="1343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5A7D99-680D-4760-B46C-E827E514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5059"/>
            <a:ext cx="10345594" cy="1771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3A234-370B-43E2-97CB-EDC2322F3923}"/>
              </a:ext>
            </a:extLst>
          </p:cNvPr>
          <p:cNvSpPr txBox="1"/>
          <p:nvPr/>
        </p:nvSpPr>
        <p:spPr>
          <a:xfrm>
            <a:off x="0" y="5363852"/>
            <a:ext cx="782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EFAF4"/>
                </a:solidFill>
              </a:rPr>
              <a:t>Check if element exist in array to ways if return true then the element is existed: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C0325D-1711-4E42-AEAE-22760DC1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3184"/>
            <a:ext cx="633500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9909-84D1-4CEC-9161-8F6FAF0E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EFAF4"/>
                </a:solidFill>
              </a:rPr>
              <a:t>Let</a:t>
            </a:r>
            <a:r>
              <a:rPr lang="en-US" dirty="0"/>
              <a:t> </a:t>
            </a:r>
            <a:r>
              <a:rPr lang="en-US" dirty="0">
                <a:solidFill>
                  <a:srgbClr val="D24C8F"/>
                </a:solidFill>
              </a:rPr>
              <a:t>vs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Var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C6AE1-901B-425A-8763-AC6D7C19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362"/>
            <a:ext cx="12192000" cy="2455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82F4D-82D4-4DEE-B63C-23357283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104"/>
            <a:ext cx="12192000" cy="2125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4CF91-A8D4-402E-B221-EBAC4D35D895}"/>
              </a:ext>
            </a:extLst>
          </p:cNvPr>
          <p:cNvSpPr txBox="1"/>
          <p:nvPr/>
        </p:nvSpPr>
        <p:spPr>
          <a:xfrm>
            <a:off x="0" y="5579744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Var is accessible  in all the body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270013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E144-4C98-4ACE-9641-74A8D225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845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EFAF4"/>
                </a:solidFill>
              </a:rPr>
              <a:t>Let vs Var vs Const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795FE-9D55-405D-A1A0-6E6B7927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4" y="803814"/>
            <a:ext cx="11298227" cy="343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4B143-12CD-4E6A-89FA-00F70728D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4" y="4468457"/>
            <a:ext cx="1129822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6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24D9-2583-4894-AFDE-CA7E9428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35"/>
            <a:ext cx="10515600" cy="6324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D24C8F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keyword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B06A5-D727-48EA-A2ED-DD9C93A0A3B1}"/>
              </a:ext>
            </a:extLst>
          </p:cNvPr>
          <p:cNvSpPr txBox="1"/>
          <p:nvPr/>
        </p:nvSpPr>
        <p:spPr>
          <a:xfrm>
            <a:off x="0" y="6163034"/>
            <a:ext cx="8179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If we use this inside an object its reference to the current object</a:t>
            </a:r>
          </a:p>
          <a:p>
            <a:r>
              <a:rPr lang="en-US" dirty="0">
                <a:solidFill>
                  <a:srgbClr val="FEFAF4"/>
                </a:solidFill>
              </a:rPr>
              <a:t>If we use this globally, this reference to global(window in browser, and global in node)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3146C-A8BA-4A77-9A7D-807F5A8ED90D}"/>
              </a:ext>
            </a:extLst>
          </p:cNvPr>
          <p:cNvSpPr txBox="1"/>
          <p:nvPr/>
        </p:nvSpPr>
        <p:spPr>
          <a:xfrm>
            <a:off x="64655" y="1158422"/>
            <a:ext cx="646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24C8F"/>
                </a:solidFill>
              </a:rPr>
              <a:t>`this` </a:t>
            </a:r>
            <a:r>
              <a:rPr lang="en-US" dirty="0">
                <a:solidFill>
                  <a:srgbClr val="FEFAF4"/>
                </a:solidFill>
              </a:rPr>
              <a:t>reference to the object that is executing the current function.</a:t>
            </a:r>
          </a:p>
          <a:p>
            <a:r>
              <a:rPr lang="en-US" dirty="0">
                <a:solidFill>
                  <a:srgbClr val="FEFAF4"/>
                </a:solidFill>
              </a:rPr>
              <a:t>Example of the method object: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98C11-D7B8-449F-A0AD-C6B5AB5A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855"/>
            <a:ext cx="12192000" cy="3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98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6017-FD30-4506-8596-A4AD81F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D24C8F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keyword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2291-A4D3-4F36-BA31-7E68BE4A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036"/>
            <a:ext cx="12192000" cy="4284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ECDB33-18BC-43F1-A548-87D673B3F265}"/>
              </a:ext>
            </a:extLst>
          </p:cNvPr>
          <p:cNvSpPr txBox="1"/>
          <p:nvPr/>
        </p:nvSpPr>
        <p:spPr>
          <a:xfrm>
            <a:off x="110836" y="1403927"/>
            <a:ext cx="285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Example of the global object</a:t>
            </a:r>
          </a:p>
        </p:txBody>
      </p:sp>
    </p:spTree>
    <p:extLst>
      <p:ext uri="{BB962C8B-B14F-4D97-AF65-F5344CB8AC3E}">
        <p14:creationId xmlns:p14="http://schemas.microsoft.com/office/powerpoint/2010/main" val="3396164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16BB-B6A0-4968-A962-303B5BDE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08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D24C8F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keyword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DF5C-5CAC-49C5-BED6-479F330D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46"/>
            <a:ext cx="12192000" cy="4756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1429D-1198-40A9-A151-64BCE7B29978}"/>
              </a:ext>
            </a:extLst>
          </p:cNvPr>
          <p:cNvSpPr txBox="1"/>
          <p:nvPr/>
        </p:nvSpPr>
        <p:spPr>
          <a:xfrm>
            <a:off x="376310" y="5657671"/>
            <a:ext cx="1143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we see the window object shouldn’t this reference to the video object?</a:t>
            </a: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Because here we are inside this callback function, this function is just a regular function its not a method in the vide object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21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F9D2-BEDF-43D2-9056-C37ABCF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2"/>
            <a:ext cx="10515600" cy="681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Changing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97A16-385B-4F2F-BE2C-50817861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4"/>
            <a:ext cx="12192000" cy="2441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F4FB0-276D-46EB-B820-29BA6BD26F60}"/>
              </a:ext>
            </a:extLst>
          </p:cNvPr>
          <p:cNvSpPr txBox="1"/>
          <p:nvPr/>
        </p:nvSpPr>
        <p:spPr>
          <a:xfrm>
            <a:off x="75415" y="925087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rgbClr val="D24C8F"/>
                </a:solidFill>
              </a:rPr>
              <a:t>self</a:t>
            </a:r>
            <a:r>
              <a:rPr lang="en-US" dirty="0">
                <a:solidFill>
                  <a:schemeClr val="bg1"/>
                </a:solidFill>
              </a:rPr>
              <a:t> definition and use it instead of this inside the function.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F7A4B-32CF-4C14-B43C-611FBD03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5900"/>
            <a:ext cx="12192000" cy="258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5AB75-501E-4BFF-AE0B-E82B8D4C550F}"/>
              </a:ext>
            </a:extLst>
          </p:cNvPr>
          <p:cNvSpPr txBox="1"/>
          <p:nvPr/>
        </p:nvSpPr>
        <p:spPr>
          <a:xfrm>
            <a:off x="75415" y="3906568"/>
            <a:ext cx="347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Using </a:t>
            </a:r>
            <a:r>
              <a:rPr lang="en-US" dirty="0">
                <a:solidFill>
                  <a:srgbClr val="D24C8F"/>
                </a:solidFill>
              </a:rPr>
              <a:t>bind</a:t>
            </a:r>
            <a:r>
              <a:rPr lang="en-US" dirty="0">
                <a:solidFill>
                  <a:srgbClr val="FEFAF4"/>
                </a:solidFill>
              </a:rPr>
              <a:t> method on the function</a:t>
            </a:r>
          </a:p>
        </p:txBody>
      </p:sp>
    </p:spTree>
    <p:extLst>
      <p:ext uri="{BB962C8B-B14F-4D97-AF65-F5344CB8AC3E}">
        <p14:creationId xmlns:p14="http://schemas.microsoft.com/office/powerpoint/2010/main" val="296157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6D4-652B-4818-AB0C-7638CF33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EFAF4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>
                <a:solidFill>
                  <a:srgbClr val="D24C8F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using the </a:t>
            </a:r>
            <a:r>
              <a:rPr lang="en-US" dirty="0">
                <a:solidFill>
                  <a:srgbClr val="D24C8F"/>
                </a:solidFill>
              </a:rPr>
              <a:t>arrow</a:t>
            </a:r>
            <a:r>
              <a:rPr lang="en-US" dirty="0"/>
              <a:t> </a:t>
            </a:r>
            <a:r>
              <a:rPr lang="en-US" dirty="0">
                <a:solidFill>
                  <a:srgbClr val="FEFAF4"/>
                </a:solidFill>
              </a:rPr>
              <a:t>function this is the modern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8F94-1713-4107-923D-5EAB789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817"/>
            <a:ext cx="12192000" cy="39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8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4E8B-5F51-47BA-B092-9601FC1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roxima"/>
              </a:rPr>
              <a:t>Exercise 1- Sum of Arguments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97BB-60A0-4821-8E83-54583BE7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979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Accept numbers or array and return the sum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part of this exercise u need to detect of the argument is array to do that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u need to use </a:t>
            </a:r>
            <a:r>
              <a:rPr lang="en-US" sz="2400" dirty="0">
                <a:solidFill>
                  <a:srgbClr val="D24C8F"/>
                </a:solidFill>
              </a:rPr>
              <a:t>Array.isArray() </a:t>
            </a:r>
            <a:r>
              <a:rPr lang="en-US" sz="2400" dirty="0">
                <a:solidFill>
                  <a:schemeClr val="bg1"/>
                </a:solidFill>
              </a:rPr>
              <a:t>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78B6-D65F-481F-8DE2-299987E0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780"/>
            <a:ext cx="12192000" cy="31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F216-4B9E-4973-907A-00FFA7DC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508"/>
            <a:ext cx="10515600" cy="7247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42C82-CB74-42C9-8DCE-57425C4B6202}"/>
              </a:ext>
            </a:extLst>
          </p:cNvPr>
          <p:cNvSpPr txBox="1"/>
          <p:nvPr/>
        </p:nvSpPr>
        <p:spPr>
          <a:xfrm>
            <a:off x="508000" y="1533236"/>
            <a:ext cx="970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have a varying numbers of parameters, we use the rest operator, and the rest operator will convert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them all to an array, So we have an array.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FD439-AB99-4580-B0F5-FF2B79A3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1479"/>
            <a:ext cx="12192000" cy="2035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5355A-BE79-44B6-9648-5753D74B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432"/>
            <a:ext cx="12192000" cy="18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05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FCBC-AA4A-40B4-B293-8D48C1BF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7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FEFAF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FEFAF4"/>
                </a:solidFill>
                <a:effectLst/>
                <a:latin typeface="Roboto" panose="02000000000000000000" pitchFamily="2" charset="0"/>
              </a:rPr>
              <a:t>Destructuring</a:t>
            </a:r>
            <a:br>
              <a:rPr lang="en-US" b="0" i="0" dirty="0">
                <a:solidFill>
                  <a:srgbClr val="FEFAF4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FE9AE-64BD-4908-A8AF-4EB6F539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86"/>
            <a:ext cx="11412543" cy="17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FBD45-C622-4478-8F16-2694D24E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" y="2756633"/>
            <a:ext cx="11403016" cy="155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26E91-9E36-4CBC-BF58-028C82C2B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" y="4520121"/>
            <a:ext cx="11193437" cy="17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6224-BEB4-42D3-855A-49B2DCF3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454"/>
            <a:ext cx="10515600" cy="39844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EFAF4"/>
                </a:solidFill>
                <a:effectLst/>
                <a:latin typeface="inherit"/>
              </a:rPr>
              <a:t>  </a:t>
            </a:r>
            <a:r>
              <a:rPr lang="en-US" b="1" dirty="0">
                <a:solidFill>
                  <a:srgbClr val="D24C8F"/>
                </a:solidFill>
                <a:effectLst/>
                <a:latin typeface="inherit"/>
              </a:rPr>
              <a:t>Finding</a:t>
            </a:r>
            <a:r>
              <a:rPr lang="en-US" b="1" dirty="0">
                <a:solidFill>
                  <a:srgbClr val="FEFAF4"/>
                </a:solidFill>
                <a:effectLst/>
                <a:latin typeface="inherit"/>
              </a:rPr>
              <a:t> Elements (Reference Types)</a:t>
            </a:r>
            <a:br>
              <a:rPr lang="en-US" b="1" dirty="0">
                <a:solidFill>
                  <a:srgbClr val="FEFAF4"/>
                </a:solidFill>
                <a:effectLst/>
                <a:latin typeface="inherit"/>
              </a:rPr>
            </a:br>
            <a:br>
              <a:rPr lang="en-US" b="0" i="0" dirty="0">
                <a:solidFill>
                  <a:srgbClr val="FEFAF4"/>
                </a:solidFill>
                <a:effectLst/>
                <a:latin typeface="Arial" panose="020B0604020202020204" pitchFamily="34" charset="0"/>
              </a:rPr>
            </a:b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7B2CC-B64F-40B5-969D-61ED67FD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662"/>
            <a:ext cx="8559538" cy="2267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80393-A0DB-4C18-BAA6-E15EBE82C958}"/>
              </a:ext>
            </a:extLst>
          </p:cNvPr>
          <p:cNvSpPr txBox="1"/>
          <p:nvPr/>
        </p:nvSpPr>
        <p:spPr>
          <a:xfrm>
            <a:off x="8559540" y="1484662"/>
            <a:ext cx="3632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The reason why nits happening because the reference are checked and not the object Value.</a:t>
            </a:r>
          </a:p>
          <a:p>
            <a:r>
              <a:rPr lang="en-US" dirty="0">
                <a:solidFill>
                  <a:srgbClr val="FEFAF4"/>
                </a:solidFill>
              </a:rPr>
              <a:t>In this case we have two deferent references than the result Is false.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C5C2F-2593-4238-9593-1C45D280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590734"/>
            <a:ext cx="8559538" cy="2267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0C15B-D12E-40EB-9624-5DDC05C9EB58}"/>
              </a:ext>
            </a:extLst>
          </p:cNvPr>
          <p:cNvSpPr txBox="1"/>
          <p:nvPr/>
        </p:nvSpPr>
        <p:spPr>
          <a:xfrm>
            <a:off x="8625526" y="4590734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If the element is not exist then</a:t>
            </a:r>
          </a:p>
          <a:p>
            <a:r>
              <a:rPr lang="en-US" dirty="0">
                <a:solidFill>
                  <a:srgbClr val="FEFAF4"/>
                </a:solidFill>
              </a:rPr>
              <a:t>The return value will be undefined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7FE5C-3089-4E1E-B9CE-269D0CB855F7}"/>
              </a:ext>
            </a:extLst>
          </p:cNvPr>
          <p:cNvSpPr txBox="1"/>
          <p:nvPr/>
        </p:nvSpPr>
        <p:spPr>
          <a:xfrm>
            <a:off x="10986861" y="6410227"/>
            <a:ext cx="120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more</a:t>
            </a:r>
            <a:endParaRPr lang="en-US" dirty="0">
              <a:solidFill>
                <a:srgbClr val="FEFA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25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38D-0186-487C-92A5-3FBF65B4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7"/>
            <a:ext cx="10515600" cy="775855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FEFAF4"/>
                </a:solidFill>
                <a:effectLst/>
                <a:latin typeface="Roboto" panose="02000000000000000000" pitchFamily="2" charset="0"/>
              </a:rPr>
              <a:t>Destructuring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8E547-F49F-4986-B81A-6649327C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983"/>
            <a:ext cx="11174384" cy="2265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85F7B-E95D-4F51-813E-0179D59A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4679"/>
            <a:ext cx="1124106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4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F1F4-BBEC-481C-9F87-3B2F3769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6995"/>
            <a:ext cx="10515600" cy="818529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Arrow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Functions</a:t>
            </a:r>
            <a:endParaRPr lang="en-US" dirty="0">
              <a:solidFill>
                <a:srgbClr val="FEFAF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DEF15-DB69-48FC-96A1-11893F767C95}"/>
              </a:ext>
            </a:extLst>
          </p:cNvPr>
          <p:cNvSpPr txBox="1"/>
          <p:nvPr/>
        </p:nvSpPr>
        <p:spPr>
          <a:xfrm>
            <a:off x="0" y="6041806"/>
            <a:ext cx="680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Whenever you want to pass function as callback function or argument </a:t>
            </a:r>
          </a:p>
          <a:p>
            <a:r>
              <a:rPr lang="en-US" dirty="0">
                <a:solidFill>
                  <a:srgbClr val="FEFAF4"/>
                </a:solidFill>
              </a:rPr>
              <a:t>for different method, you can use the arrow function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65517-FF9A-431F-8D45-FEE7E5CACF36}"/>
              </a:ext>
            </a:extLst>
          </p:cNvPr>
          <p:cNvSpPr txBox="1"/>
          <p:nvPr/>
        </p:nvSpPr>
        <p:spPr>
          <a:xfrm>
            <a:off x="188537" y="1109976"/>
            <a:ext cx="768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FAF4"/>
                </a:solidFill>
              </a:rPr>
              <a:t>On the find method, in ES6 there is shorter and cleaner way to pass a function!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174C6-B27D-499A-8DA2-5FD8A628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7" y="1623761"/>
            <a:ext cx="5128925" cy="304250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740C1F-8699-49E8-BA5C-FDB0B6FC9230}"/>
              </a:ext>
            </a:extLst>
          </p:cNvPr>
          <p:cNvSpPr/>
          <p:nvPr/>
        </p:nvSpPr>
        <p:spPr>
          <a:xfrm>
            <a:off x="1791092" y="4666269"/>
            <a:ext cx="1376314" cy="51378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22903A-2B22-4563-A7CA-57500124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46" y="1623761"/>
            <a:ext cx="5525215" cy="304250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A4141F-E86F-4AE5-B97E-8FBCD372B274}"/>
              </a:ext>
            </a:extLst>
          </p:cNvPr>
          <p:cNvSpPr/>
          <p:nvPr/>
        </p:nvSpPr>
        <p:spPr>
          <a:xfrm>
            <a:off x="7440892" y="4666268"/>
            <a:ext cx="1376314" cy="5137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5458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C01E-98FE-4B0F-9110-466A2D5A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093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Removing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Elements</a:t>
            </a:r>
            <a:endParaRPr lang="en-US" dirty="0">
              <a:solidFill>
                <a:srgbClr val="FEFAF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021A-42AD-4F08-A31A-76412395D5E1}"/>
              </a:ext>
            </a:extLst>
          </p:cNvPr>
          <p:cNvSpPr txBox="1"/>
          <p:nvPr/>
        </p:nvSpPr>
        <p:spPr>
          <a:xfrm flipH="1">
            <a:off x="0" y="5735782"/>
            <a:ext cx="747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FAF4"/>
                </a:solidFill>
              </a:rPr>
              <a:t>Pop method to remove the last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FAF4"/>
                </a:solidFill>
              </a:rPr>
              <a:t>Shift method to remove the first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FAF4"/>
                </a:solidFill>
              </a:rPr>
              <a:t>Splice method to remove an element somewhere in the middle of array.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02F77-26AF-4EF0-9626-EE0B3F94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211"/>
            <a:ext cx="12192000" cy="39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B3B3-03B0-4875-A6EB-AB932C95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011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Emptying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an Array</a:t>
            </a:r>
            <a:endParaRPr lang="en-US" dirty="0">
              <a:solidFill>
                <a:srgbClr val="FEFAF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4E600-AD4F-4ADF-98F6-AC5D86F0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882"/>
            <a:ext cx="12192000" cy="575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5D-C937-4BE7-89F8-49482BA6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Combining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and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D24C8F"/>
                </a:solidFill>
                <a:effectLst/>
                <a:latin typeface="Proxima"/>
              </a:rPr>
              <a:t>Slicing</a:t>
            </a:r>
            <a:r>
              <a:rPr lang="en-US" b="1" i="0" dirty="0">
                <a:solidFill>
                  <a:srgbClr val="212338"/>
                </a:solidFill>
                <a:effectLst/>
                <a:latin typeface="Proxima"/>
              </a:rPr>
              <a:t> </a:t>
            </a:r>
            <a:r>
              <a:rPr lang="en-US" b="1" i="0" dirty="0">
                <a:solidFill>
                  <a:srgbClr val="FEFAF4"/>
                </a:solidFill>
                <a:effectLst/>
                <a:latin typeface="Proxima"/>
              </a:rPr>
              <a:t>Arrays</a:t>
            </a:r>
            <a:br>
              <a:rPr lang="en-US" b="1" i="0" dirty="0">
                <a:solidFill>
                  <a:srgbClr val="212338"/>
                </a:solidFill>
                <a:effectLst/>
                <a:latin typeface="Proxima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43FF0-EB4E-49D8-B9AA-E7F6B7DB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298"/>
            <a:ext cx="12192000" cy="3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693</Words>
  <Application>Microsoft Office PowerPoint</Application>
  <PresentationFormat>Widescreen</PresentationFormat>
  <Paragraphs>95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inherit</vt:lpstr>
      <vt:lpstr>Proxima</vt:lpstr>
      <vt:lpstr>Roboto</vt:lpstr>
      <vt:lpstr>Office Theme</vt:lpstr>
      <vt:lpstr>Arrays</vt:lpstr>
      <vt:lpstr>What we will learn about arrays</vt:lpstr>
      <vt:lpstr>Adding Element (push, unshift, splice)</vt:lpstr>
      <vt:lpstr> Finding Elements (Primitives types)</vt:lpstr>
      <vt:lpstr>  Finding Elements (Reference Types)  </vt:lpstr>
      <vt:lpstr>Arrow Functions</vt:lpstr>
      <vt:lpstr>Removing Elements</vt:lpstr>
      <vt:lpstr>Emptying an Array</vt:lpstr>
      <vt:lpstr>Combining and Slicing Arrays </vt:lpstr>
      <vt:lpstr>The Spread Operator in ES6</vt:lpstr>
      <vt:lpstr>Iterating an Array</vt:lpstr>
      <vt:lpstr>Joining Arrays</vt:lpstr>
      <vt:lpstr>Sorting Arrays</vt:lpstr>
      <vt:lpstr>Testing the Elements of an Array</vt:lpstr>
      <vt:lpstr>Filtering an Array</vt:lpstr>
      <vt:lpstr>Mapping an Array</vt:lpstr>
      <vt:lpstr>Reducing an Array</vt:lpstr>
      <vt:lpstr>Exercise 1- Array from Range</vt:lpstr>
      <vt:lpstr>Solution</vt:lpstr>
      <vt:lpstr> Exercise 2- Includes</vt:lpstr>
      <vt:lpstr>Solution</vt:lpstr>
      <vt:lpstr>Exercise 3- Except</vt:lpstr>
      <vt:lpstr>Solution</vt:lpstr>
      <vt:lpstr> Exercise 4- - Count Occurrences </vt:lpstr>
      <vt:lpstr>Solution</vt:lpstr>
      <vt:lpstr> Exercise 6- Get Max</vt:lpstr>
      <vt:lpstr>Solution</vt:lpstr>
      <vt:lpstr>Exercise 7- Movies</vt:lpstr>
      <vt:lpstr>Solution</vt:lpstr>
      <vt:lpstr>Functions</vt:lpstr>
      <vt:lpstr> Function Declarations vs Expressions </vt:lpstr>
      <vt:lpstr>Deferent between Function declaration (FD) and Expressions Functions (EF)</vt:lpstr>
      <vt:lpstr>Arguments</vt:lpstr>
      <vt:lpstr>The Rest Operator</vt:lpstr>
      <vt:lpstr>Default Parameters</vt:lpstr>
      <vt:lpstr>Getters and Setters</vt:lpstr>
      <vt:lpstr>Try and Cath</vt:lpstr>
      <vt:lpstr>Local Scope</vt:lpstr>
      <vt:lpstr>Global Scope</vt:lpstr>
      <vt:lpstr>Let vs Var</vt:lpstr>
      <vt:lpstr>Let vs Var vs Const</vt:lpstr>
      <vt:lpstr>this keyword</vt:lpstr>
      <vt:lpstr>this keyword</vt:lpstr>
      <vt:lpstr>this keyword</vt:lpstr>
      <vt:lpstr>Changing this</vt:lpstr>
      <vt:lpstr>Changing this using the arrow function this is the modern way</vt:lpstr>
      <vt:lpstr>Exercise 1- Sum of Arguments</vt:lpstr>
      <vt:lpstr>Solution</vt:lpstr>
      <vt:lpstr> Destructuring </vt:lpstr>
      <vt:lpstr>Destructuring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Elias Shajrawi</dc:creator>
  <cp:lastModifiedBy>Elias Shajrawi</cp:lastModifiedBy>
  <cp:revision>66</cp:revision>
  <dcterms:created xsi:type="dcterms:W3CDTF">2022-01-25T14:13:25Z</dcterms:created>
  <dcterms:modified xsi:type="dcterms:W3CDTF">2022-02-07T08:29:30Z</dcterms:modified>
</cp:coreProperties>
</file>